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91" r:id="rId5"/>
    <p:sldId id="280" r:id="rId6"/>
    <p:sldId id="257" r:id="rId7"/>
    <p:sldId id="285" r:id="rId8"/>
    <p:sldId id="286" r:id="rId9"/>
    <p:sldId id="287" r:id="rId10"/>
    <p:sldId id="268" r:id="rId11"/>
    <p:sldId id="288" r:id="rId12"/>
    <p:sldId id="276" r:id="rId13"/>
    <p:sldId id="281" r:id="rId14"/>
    <p:sldId id="289" r:id="rId15"/>
    <p:sldId id="290" r:id="rId16"/>
    <p:sldId id="273" r:id="rId17"/>
    <p:sldId id="26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989"/>
    <a:srgbClr val="B5A380"/>
    <a:srgbClr val="959DBF"/>
    <a:srgbClr val="2D5AC2"/>
    <a:srgbClr val="2E76BC"/>
    <a:srgbClr val="A6A6A6"/>
    <a:srgbClr val="C55A11"/>
    <a:srgbClr val="FFC000"/>
    <a:srgbClr val="2B75CF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>
        <p:scale>
          <a:sx n="100" d="100"/>
          <a:sy n="100" d="100"/>
        </p:scale>
        <p:origin x="391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12</a:t>
            </a:r>
            <a:r>
              <a:rPr lang="zh-CN" altLang="en-US" sz="2000" dirty="0"/>
              <a:t>月</a:t>
            </a:r>
            <a:r>
              <a:rPr lang="en-US" altLang="zh-CN" sz="2000" dirty="0"/>
              <a:t>14</a:t>
            </a:r>
            <a:r>
              <a:rPr lang="zh-CN" altLang="en-US" sz="2000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370078" y="1187450"/>
            <a:ext cx="11563350" cy="1898243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/>
              <a:t>基于静态单赋值中间语言的函数式编译器验证方法</a:t>
            </a:r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98190" y="3772307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汇报人：刘思雨    导师：汪宇霆</a:t>
            </a:r>
          </a:p>
        </p:txBody>
      </p:sp>
      <p:sp>
        <p:nvSpPr>
          <p:cNvPr id="2" name="文本占位符 11">
            <a:extLst>
              <a:ext uri="{FF2B5EF4-FFF2-40B4-BE49-F238E27FC236}">
                <a16:creationId xmlns:a16="http://schemas.microsoft.com/office/drawing/2014/main" id="{7AF6DFCB-141F-71E6-EC5D-FB601DA19D38}"/>
              </a:ext>
            </a:extLst>
          </p:cNvPr>
          <p:cNvSpPr txBox="1">
            <a:spLocks/>
          </p:cNvSpPr>
          <p:nvPr/>
        </p:nvSpPr>
        <p:spPr>
          <a:xfrm>
            <a:off x="2733776" y="733425"/>
            <a:ext cx="6714067" cy="1285956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硕士研究生毕业论文开题答辩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5943600" y="1908279"/>
            <a:ext cx="563880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研究意义与创新点</a:t>
            </a:r>
          </a:p>
        </p:txBody>
      </p:sp>
    </p:spTree>
    <p:extLst>
      <p:ext uri="{BB962C8B-B14F-4D97-AF65-F5344CB8AC3E}">
        <p14:creationId xmlns:p14="http://schemas.microsoft.com/office/powerpoint/2010/main" val="283050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1741411" y="3093703"/>
            <a:ext cx="4677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程序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：可以进行细致的数据流分析，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有许多针对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程序的优化算法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2671051" y="4555341"/>
            <a:ext cx="34249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对编译过程正确性进行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形式化验证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F9CB249-3262-01F4-61BB-8D33095CC4EE}"/>
              </a:ext>
            </a:extLst>
          </p:cNvPr>
          <p:cNvSpPr/>
          <p:nvPr/>
        </p:nvSpPr>
        <p:spPr>
          <a:xfrm>
            <a:off x="6915913" y="2132910"/>
            <a:ext cx="265176" cy="1661849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7181089" y="2763779"/>
            <a:ext cx="263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提高编译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效率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B1C92178-0D91-04DF-1486-7E0953C19ABC}"/>
              </a:ext>
            </a:extLst>
          </p:cNvPr>
          <p:cNvSpPr txBox="1"/>
          <p:nvPr/>
        </p:nvSpPr>
        <p:spPr>
          <a:xfrm>
            <a:off x="1262874" y="1935289"/>
            <a:ext cx="55585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函数式程序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：通过延续明确定义程序控制流，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从而进行程序分析优化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9D831F3A-AC9C-966A-E118-A42DA9BEDC91}"/>
              </a:ext>
            </a:extLst>
          </p:cNvPr>
          <p:cNvSpPr txBox="1"/>
          <p:nvPr/>
        </p:nvSpPr>
        <p:spPr>
          <a:xfrm>
            <a:off x="6821424" y="4774740"/>
            <a:ext cx="342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保障编译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可靠性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4D469AD9-6FB0-6BE4-3A3C-D4FA25718B78}"/>
              </a:ext>
            </a:extLst>
          </p:cNvPr>
          <p:cNvSpPr/>
          <p:nvPr/>
        </p:nvSpPr>
        <p:spPr>
          <a:xfrm>
            <a:off x="6915913" y="4609419"/>
            <a:ext cx="265176" cy="730752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B64B7A29-22BD-16A3-ACF2-1C9803853529}"/>
              </a:ext>
            </a:extLst>
          </p:cNvPr>
          <p:cNvSpPr/>
          <p:nvPr/>
        </p:nvSpPr>
        <p:spPr>
          <a:xfrm>
            <a:off x="10113785" y="2934254"/>
            <a:ext cx="265176" cy="2040541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3D0693-30BC-4C82-9C43-8808C718B14F}"/>
              </a:ext>
            </a:extLst>
          </p:cNvPr>
          <p:cNvSpPr/>
          <p:nvPr/>
        </p:nvSpPr>
        <p:spPr>
          <a:xfrm>
            <a:off x="1527381" y="1495721"/>
            <a:ext cx="3285075" cy="3405935"/>
          </a:xfrm>
          <a:prstGeom prst="rect">
            <a:avLst/>
          </a:prstGeom>
          <a:solidFill>
            <a:schemeClr val="bg2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E605B4-7ACD-4808-B9B3-5A058BD95636}"/>
              </a:ext>
            </a:extLst>
          </p:cNvPr>
          <p:cNvSpPr/>
          <p:nvPr/>
        </p:nvSpPr>
        <p:spPr>
          <a:xfrm>
            <a:off x="1527381" y="1480306"/>
            <a:ext cx="3285075" cy="817732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连接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CPS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与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SSA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9F64F41-4970-4A79-A258-CF3F7CBBEB05}"/>
              </a:ext>
            </a:extLst>
          </p:cNvPr>
          <p:cNvSpPr/>
          <p:nvPr/>
        </p:nvSpPr>
        <p:spPr>
          <a:xfrm>
            <a:off x="1779379" y="2661915"/>
            <a:ext cx="157244" cy="182941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70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441BA454-9560-4F10-AA35-EDEC6834C31E}"/>
              </a:ext>
            </a:extLst>
          </p:cNvPr>
          <p:cNvSpPr/>
          <p:nvPr/>
        </p:nvSpPr>
        <p:spPr>
          <a:xfrm>
            <a:off x="1763071" y="3592724"/>
            <a:ext cx="173553" cy="187985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70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D09A05-16EC-4EF7-AFE2-76CBDAE3FC59}"/>
              </a:ext>
            </a:extLst>
          </p:cNvPr>
          <p:cNvSpPr/>
          <p:nvPr/>
        </p:nvSpPr>
        <p:spPr>
          <a:xfrm>
            <a:off x="5870450" y="1511137"/>
            <a:ext cx="5058918" cy="3405935"/>
          </a:xfrm>
          <a:prstGeom prst="rect">
            <a:avLst/>
          </a:prstGeom>
          <a:solidFill>
            <a:schemeClr val="bg2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0939C5-2DCE-4B3F-A6EA-AA47E0907AF3}"/>
              </a:ext>
            </a:extLst>
          </p:cNvPr>
          <p:cNvSpPr/>
          <p:nvPr/>
        </p:nvSpPr>
        <p:spPr>
          <a:xfrm>
            <a:off x="5870450" y="1495721"/>
            <a:ext cx="5058918" cy="817733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经验证的函数式编译器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FBD0F9FF-D168-4924-BCDF-DA56664E57A4}"/>
              </a:ext>
            </a:extLst>
          </p:cNvPr>
          <p:cNvSpPr/>
          <p:nvPr/>
        </p:nvSpPr>
        <p:spPr>
          <a:xfrm>
            <a:off x="6444020" y="2722568"/>
            <a:ext cx="179260" cy="21498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85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4F37F205-43D9-4CDF-83F1-29BC10478E9C}"/>
              </a:ext>
            </a:extLst>
          </p:cNvPr>
          <p:cNvSpPr/>
          <p:nvPr/>
        </p:nvSpPr>
        <p:spPr>
          <a:xfrm>
            <a:off x="6444020" y="3688635"/>
            <a:ext cx="179260" cy="21498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85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1984138" y="2472269"/>
            <a:ext cx="2563999" cy="74517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工业级</a:t>
            </a:r>
            <a:r>
              <a:rPr lang="en-US" altLang="zh-CN" dirty="0">
                <a:latin typeface="+mn-ea"/>
              </a:rPr>
              <a:t>SML/NJ</a:t>
            </a:r>
            <a:r>
              <a:rPr lang="zh-CN" altLang="en-US" dirty="0">
                <a:latin typeface="+mn-ea"/>
              </a:rPr>
              <a:t>迁移到基于</a:t>
            </a:r>
            <a:r>
              <a:rPr lang="en-US" altLang="zh-CN" dirty="0">
                <a:latin typeface="+mn-ea"/>
              </a:rPr>
              <a:t>SSA</a:t>
            </a:r>
            <a:r>
              <a:rPr lang="zh-CN" altLang="en-US" dirty="0">
                <a:latin typeface="+mn-ea"/>
              </a:rPr>
              <a:t>的新后端。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1984138" y="3447836"/>
            <a:ext cx="2563999" cy="75690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未经形式化验证，不能保障编译的可靠性。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6811426" y="2611105"/>
            <a:ext cx="3929796" cy="87410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latin typeface="+mn-ea"/>
              </a:rPr>
              <a:t>CertiCoq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 err="1">
                <a:latin typeface="+mn-ea"/>
              </a:rPr>
              <a:t>MLCompCert</a:t>
            </a:r>
            <a:r>
              <a:rPr lang="zh-CN" altLang="en-US" dirty="0">
                <a:latin typeface="+mn-ea"/>
              </a:rPr>
              <a:t>将函数式语言编译到</a:t>
            </a:r>
            <a:r>
              <a:rPr lang="en-US" altLang="zh-CN" dirty="0" err="1">
                <a:latin typeface="+mn-ea"/>
              </a:rPr>
              <a:t>CompCert</a:t>
            </a:r>
            <a:r>
              <a:rPr lang="zh-CN" altLang="en-US" dirty="0">
                <a:latin typeface="+mn-ea"/>
              </a:rPr>
              <a:t>并验证。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6811426" y="3581145"/>
            <a:ext cx="3722462" cy="101509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编译到</a:t>
            </a:r>
            <a:r>
              <a:rPr lang="en-US" altLang="zh-CN" dirty="0" err="1">
                <a:latin typeface="+mn-ea"/>
              </a:rPr>
              <a:t>Clight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 err="1">
                <a:latin typeface="+mn-ea"/>
              </a:rPr>
              <a:t>Cminor</a:t>
            </a:r>
            <a:r>
              <a:rPr lang="zh-CN" altLang="en-US" dirty="0">
                <a:latin typeface="+mn-ea"/>
              </a:rPr>
              <a:t>，无法利用</a:t>
            </a:r>
            <a:r>
              <a:rPr lang="en-US" altLang="zh-CN" dirty="0">
                <a:latin typeface="+mn-ea"/>
              </a:rPr>
              <a:t>SSA</a:t>
            </a:r>
            <a:r>
              <a:rPr lang="zh-CN" altLang="en-US" dirty="0">
                <a:latin typeface="+mn-ea"/>
              </a:rPr>
              <a:t>语言的优势。</a:t>
            </a:r>
          </a:p>
        </p:txBody>
      </p:sp>
    </p:spTree>
    <p:extLst>
      <p:ext uri="{BB962C8B-B14F-4D97-AF65-F5344CB8AC3E}">
        <p14:creationId xmlns:p14="http://schemas.microsoft.com/office/powerpoint/2010/main" val="101948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214075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4233170" y="2396954"/>
            <a:ext cx="662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的方法，证明源程序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的行为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在目标程序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中得到了保存。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960120" y="1524609"/>
            <a:ext cx="342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转换算法：</a:t>
            </a: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3B9FDAD0-73CE-7547-35FC-1FF7FF9914F1}"/>
              </a:ext>
            </a:extLst>
          </p:cNvPr>
          <p:cNvSpPr txBox="1"/>
          <p:nvPr/>
        </p:nvSpPr>
        <p:spPr>
          <a:xfrm>
            <a:off x="4233673" y="1384590"/>
            <a:ext cx="583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参考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Kelsey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的转换算法，对具体使用的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语言到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语言的转换算法进行设计</a:t>
            </a: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04264DFB-97FD-338A-A3A8-8DCD0E9095E1}"/>
              </a:ext>
            </a:extLst>
          </p:cNvPr>
          <p:cNvSpPr txBox="1"/>
          <p:nvPr/>
        </p:nvSpPr>
        <p:spPr>
          <a:xfrm>
            <a:off x="960119" y="2349295"/>
            <a:ext cx="342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转换算法正确性验证：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145BE5-90C7-BD3D-B705-7FC2AE35E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9" y="4813388"/>
            <a:ext cx="2785870" cy="1630073"/>
          </a:xfrm>
          <a:prstGeom prst="rect">
            <a:avLst/>
          </a:prstGeom>
        </p:spPr>
      </p:pic>
      <p:sp>
        <p:nvSpPr>
          <p:cNvPr id="15" name="文本框 38">
            <a:extLst>
              <a:ext uri="{FF2B5EF4-FFF2-40B4-BE49-F238E27FC236}">
                <a16:creationId xmlns:a16="http://schemas.microsoft.com/office/drawing/2014/main" id="{EB20E79F-113C-B820-B871-4F861FCE4A63}"/>
              </a:ext>
            </a:extLst>
          </p:cNvPr>
          <p:cNvSpPr txBox="1"/>
          <p:nvPr/>
        </p:nvSpPr>
        <p:spPr>
          <a:xfrm>
            <a:off x="2672595" y="5428370"/>
            <a:ext cx="278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以多步模拟为例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文本框 38">
            <a:extLst>
              <a:ext uri="{FF2B5EF4-FFF2-40B4-BE49-F238E27FC236}">
                <a16:creationId xmlns:a16="http://schemas.microsoft.com/office/drawing/2014/main" id="{341F8AD6-FFC4-C8B8-9BF9-DC86D9F5BC4B}"/>
              </a:ext>
            </a:extLst>
          </p:cNvPr>
          <p:cNvSpPr txBox="1"/>
          <p:nvPr/>
        </p:nvSpPr>
        <p:spPr>
          <a:xfrm>
            <a:off x="4233170" y="3232327"/>
            <a:ext cx="486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安全程序的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行为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：终止返回结果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、发散</a:t>
            </a: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AC24F0B6-BEC3-EFB4-3452-7E56A39B5319}"/>
              </a:ext>
            </a:extLst>
          </p:cNvPr>
          <p:cNvSpPr txBox="1"/>
          <p:nvPr/>
        </p:nvSpPr>
        <p:spPr>
          <a:xfrm>
            <a:off x="1233940" y="3881698"/>
            <a:ext cx="53014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证明前向模拟（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Forward 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转换为后向模拟（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Backward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8D2409E-25A8-E9A4-12CF-40D33793854C}"/>
                  </a:ext>
                </a:extLst>
              </p:cNvPr>
              <p:cNvSpPr txBox="1"/>
              <p:nvPr/>
            </p:nvSpPr>
            <p:spPr>
              <a:xfrm>
                <a:off x="6616946" y="3937697"/>
                <a:ext cx="43411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𝑆𝑎𝑓𝑒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⟹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𝑐𝑜𝑚𝑝𝑖𝑙𝑒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altLang="zh-CN" sz="20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8D2409E-25A8-E9A4-12CF-40D337938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946" y="3937697"/>
                <a:ext cx="434111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>
            <a:extLst>
              <a:ext uri="{FF2B5EF4-FFF2-40B4-BE49-F238E27FC236}">
                <a16:creationId xmlns:a16="http://schemas.microsoft.com/office/drawing/2014/main" id="{70A8BC82-AA54-C16B-3F13-8BE2FC4CE0F1}"/>
              </a:ext>
            </a:extLst>
          </p:cNvPr>
          <p:cNvSpPr/>
          <p:nvPr/>
        </p:nvSpPr>
        <p:spPr>
          <a:xfrm>
            <a:off x="6316441" y="4352410"/>
            <a:ext cx="495840" cy="2931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2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预期进展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32A61E-AA8C-79E4-09A2-916A9413D9DF}"/>
              </a:ext>
            </a:extLst>
          </p:cNvPr>
          <p:cNvSpPr/>
          <p:nvPr/>
        </p:nvSpPr>
        <p:spPr>
          <a:xfrm>
            <a:off x="3416300" y="3060700"/>
            <a:ext cx="1447800" cy="908050"/>
          </a:xfrm>
          <a:prstGeom prst="rect">
            <a:avLst/>
          </a:prstGeom>
          <a:solidFill>
            <a:srgbClr val="BBA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6025CF-8442-AE30-63CF-4EDC99FF13C2}"/>
              </a:ext>
            </a:extLst>
          </p:cNvPr>
          <p:cNvSpPr txBox="1"/>
          <p:nvPr/>
        </p:nvSpPr>
        <p:spPr>
          <a:xfrm>
            <a:off x="3505200" y="3099226"/>
            <a:ext cx="177800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FIVE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预期进展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05171"/>
              </p:ext>
            </p:extLst>
          </p:nvPr>
        </p:nvGraphicFramePr>
        <p:xfrm>
          <a:off x="1490472" y="1358117"/>
          <a:ext cx="9555480" cy="436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48">
                  <a:extLst>
                    <a:ext uri="{9D8B030D-6E8A-4147-A177-3AD203B41FA5}">
                      <a16:colId xmlns:a16="http://schemas.microsoft.com/office/drawing/2014/main" val="104970801"/>
                    </a:ext>
                  </a:extLst>
                </a:gridCol>
                <a:gridCol w="7091132">
                  <a:extLst>
                    <a:ext uri="{9D8B030D-6E8A-4147-A177-3AD203B41FA5}">
                      <a16:colId xmlns:a16="http://schemas.microsoft.com/office/drawing/2014/main" val="936325623"/>
                    </a:ext>
                  </a:extLst>
                </a:gridCol>
              </a:tblGrid>
              <a:tr h="8732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进度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596768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2022-12</a:t>
                      </a:r>
                      <a:endParaRPr lang="zh-CN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完成直接风格与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形式源程序的定义，设计并实现对源程序进行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转换的算法。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3434106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2023-01~2023-03</a:t>
                      </a:r>
                      <a:endParaRPr lang="zh-CN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设计并实现从</a:t>
                      </a:r>
                      <a:r>
                        <a:rPr lang="en-US" alt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中的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中间语言程序</a:t>
                      </a:r>
                      <a:r>
                        <a:rPr lang="zh-CN" alt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编译算法。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4873627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2023-04~2023-06</a:t>
                      </a:r>
                      <a:endParaRPr lang="zh-CN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使用模拟技术对函数式源程序的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转换及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中间语言的转换进行正确性验证。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6988299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2023-07~2023-09</a:t>
                      </a:r>
                      <a:endParaRPr lang="zh-CN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将该函数式编译器前端与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后端进行连接，得到完整的经验证的编译链。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8039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95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9225" y="1233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9224" y="2375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79223" y="4661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9224" y="3518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3" y="2375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课题主要内容与已有工作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3518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研究意义与创新点</a:t>
            </a:r>
          </a:p>
        </p:txBody>
      </p:sp>
      <p:sp>
        <p:nvSpPr>
          <p:cNvPr id="9" name="矩形 8"/>
          <p:cNvSpPr/>
          <p:nvPr/>
        </p:nvSpPr>
        <p:spPr>
          <a:xfrm>
            <a:off x="5891413" y="4661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5891414" y="5746980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预期进展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38ABCA-4494-B57D-A24E-120BED4871E8}"/>
              </a:ext>
            </a:extLst>
          </p:cNvPr>
          <p:cNvSpPr/>
          <p:nvPr/>
        </p:nvSpPr>
        <p:spPr>
          <a:xfrm>
            <a:off x="4879223" y="574698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5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3A83C4-ED99-DF21-40F7-2C4DECDD99E7}"/>
              </a:ext>
            </a:extLst>
          </p:cNvPr>
          <p:cNvSpPr/>
          <p:nvPr/>
        </p:nvSpPr>
        <p:spPr>
          <a:xfrm>
            <a:off x="5815213" y="1289882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5841058" y="1715029"/>
            <a:ext cx="539191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工业编译器框架中间语言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一般基于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静态单赋值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Static Single Assignment, SSA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3672843" y="4498970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联系起来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4383525" y="5510751"/>
            <a:ext cx="342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未经验证的工作</a:t>
            </a: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05554203-EA94-5267-FD27-99F504216EA2}"/>
              </a:ext>
            </a:extLst>
          </p:cNvPr>
          <p:cNvSpPr txBox="1"/>
          <p:nvPr/>
        </p:nvSpPr>
        <p:spPr>
          <a:xfrm>
            <a:off x="959031" y="1749552"/>
            <a:ext cx="499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传统函数式编译器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一般基于延续传递风格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Continuation Passing Style, CPS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AA842CF9-5B67-4A94-1287-12393A679D4F}"/>
              </a:ext>
            </a:extLst>
          </p:cNvPr>
          <p:cNvSpPr txBox="1"/>
          <p:nvPr/>
        </p:nvSpPr>
        <p:spPr>
          <a:xfrm>
            <a:off x="1163381" y="3087079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ORBIT, SML/NJ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文本框 38">
            <a:extLst>
              <a:ext uri="{FF2B5EF4-FFF2-40B4-BE49-F238E27FC236}">
                <a16:creationId xmlns:a16="http://schemas.microsoft.com/office/drawing/2014/main" id="{7963DB75-D167-663F-0DD7-91318B67DBB4}"/>
              </a:ext>
            </a:extLst>
          </p:cNvPr>
          <p:cNvSpPr txBox="1"/>
          <p:nvPr/>
        </p:nvSpPr>
        <p:spPr>
          <a:xfrm>
            <a:off x="6256191" y="3036174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LLVM, GCC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5414873-9FE3-C721-C41B-6555DDC5C70D}"/>
              </a:ext>
            </a:extLst>
          </p:cNvPr>
          <p:cNvSpPr/>
          <p:nvPr/>
        </p:nvSpPr>
        <p:spPr>
          <a:xfrm rot="5400000">
            <a:off x="5733642" y="3691180"/>
            <a:ext cx="636471" cy="4616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文本框 38">
            <a:extLst>
              <a:ext uri="{FF2B5EF4-FFF2-40B4-BE49-F238E27FC236}">
                <a16:creationId xmlns:a16="http://schemas.microsoft.com/office/drawing/2014/main" id="{A269CB93-9BBC-88D1-7256-6526FE7B2977}"/>
              </a:ext>
            </a:extLst>
          </p:cNvPr>
          <p:cNvSpPr txBox="1"/>
          <p:nvPr/>
        </p:nvSpPr>
        <p:spPr>
          <a:xfrm>
            <a:off x="3713040" y="4870959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SML/NJ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新后端</a:t>
            </a:r>
          </a:p>
        </p:txBody>
      </p:sp>
    </p:spTree>
    <p:extLst>
      <p:ext uri="{BB962C8B-B14F-4D97-AF65-F5344CB8AC3E}">
        <p14:creationId xmlns:p14="http://schemas.microsoft.com/office/powerpoint/2010/main" val="74476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5943600" y="1908279"/>
            <a:ext cx="5650992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/>
              <a:t>课题主要内容与已有工作</a:t>
            </a:r>
          </a:p>
        </p:txBody>
      </p:sp>
    </p:spTree>
    <p:extLst>
      <p:ext uri="{BB962C8B-B14F-4D97-AF65-F5344CB8AC3E}">
        <p14:creationId xmlns:p14="http://schemas.microsoft.com/office/powerpoint/2010/main" val="220038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2" name="文本框 38">
            <a:extLst>
              <a:ext uri="{FF2B5EF4-FFF2-40B4-BE49-F238E27FC236}">
                <a16:creationId xmlns:a16="http://schemas.microsoft.com/office/drawing/2014/main" id="{B241CE74-ECDB-45DF-9FFF-491B89D79467}"/>
              </a:ext>
            </a:extLst>
          </p:cNvPr>
          <p:cNvSpPr txBox="1"/>
          <p:nvPr/>
        </p:nvSpPr>
        <p:spPr>
          <a:xfrm>
            <a:off x="1458437" y="2358680"/>
            <a:ext cx="451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函数式编译器一般会将程序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编译为延续传递风格（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CPS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459674" y="3725853"/>
            <a:ext cx="65118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编译器基础设施许多采用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基于静态单赋值（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SSA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的中间语言</a:t>
            </a:r>
          </a:p>
        </p:txBody>
      </p:sp>
      <p:sp>
        <p:nvSpPr>
          <p:cNvPr id="24" name="文本框 38">
            <a:extLst>
              <a:ext uri="{FF2B5EF4-FFF2-40B4-BE49-F238E27FC236}">
                <a16:creationId xmlns:a16="http://schemas.microsoft.com/office/drawing/2014/main" id="{D701B88D-97EC-4854-8448-EF4ED79745F2}"/>
              </a:ext>
            </a:extLst>
          </p:cNvPr>
          <p:cNvSpPr txBox="1"/>
          <p:nvPr/>
        </p:nvSpPr>
        <p:spPr>
          <a:xfrm>
            <a:off x="6856236" y="3318318"/>
            <a:ext cx="313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CPS            SSA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67BE9EC-5E2B-301A-23C5-8B7F67A31EE6}"/>
              </a:ext>
            </a:extLst>
          </p:cNvPr>
          <p:cNvSpPr/>
          <p:nvPr/>
        </p:nvSpPr>
        <p:spPr>
          <a:xfrm>
            <a:off x="6057161" y="2415745"/>
            <a:ext cx="403121" cy="2328437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A464034-E11D-ED0F-6ACB-4C56A336A229}"/>
              </a:ext>
            </a:extLst>
          </p:cNvPr>
          <p:cNvSpPr/>
          <p:nvPr/>
        </p:nvSpPr>
        <p:spPr>
          <a:xfrm>
            <a:off x="8095413" y="3318318"/>
            <a:ext cx="659801" cy="4616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14FB3887-04A8-2225-F25F-02CAB7533ADF}"/>
              </a:ext>
            </a:extLst>
          </p:cNvPr>
          <p:cNvSpPr txBox="1"/>
          <p:nvPr/>
        </p:nvSpPr>
        <p:spPr>
          <a:xfrm>
            <a:off x="344364" y="1295222"/>
            <a:ext cx="45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转换算法设计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C917B0E9-CB7E-3A96-D7CF-1A8910F2C718}"/>
              </a:ext>
            </a:extLst>
          </p:cNvPr>
          <p:cNvSpPr txBox="1"/>
          <p:nvPr/>
        </p:nvSpPr>
        <p:spPr>
          <a:xfrm>
            <a:off x="6225917" y="2043209"/>
            <a:ext cx="3738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直接风格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PCF (Programming Computable Functions)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3FB1175-4DE0-2267-507A-B5F3BB77056A}"/>
              </a:ext>
            </a:extLst>
          </p:cNvPr>
          <p:cNvSpPr/>
          <p:nvPr/>
        </p:nvSpPr>
        <p:spPr>
          <a:xfrm rot="5400000">
            <a:off x="7399193" y="2786281"/>
            <a:ext cx="461666" cy="4616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2" name="文本框 38">
            <a:extLst>
              <a:ext uri="{FF2B5EF4-FFF2-40B4-BE49-F238E27FC236}">
                <a16:creationId xmlns:a16="http://schemas.microsoft.com/office/drawing/2014/main" id="{B241CE74-ECDB-45DF-9FFF-491B89D79467}"/>
              </a:ext>
            </a:extLst>
          </p:cNvPr>
          <p:cNvSpPr txBox="1"/>
          <p:nvPr/>
        </p:nvSpPr>
        <p:spPr>
          <a:xfrm>
            <a:off x="4406367" y="2883807"/>
            <a:ext cx="298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形式化验证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1921970" y="3300178"/>
            <a:ext cx="86644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对程序状态转移步骤进行模拟（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），证明编译过程的正确性。</a:t>
            </a: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C9C5536B-3DA9-59CC-17BC-6F67B6895F68}"/>
              </a:ext>
            </a:extLst>
          </p:cNvPr>
          <p:cNvSpPr txBox="1"/>
          <p:nvPr/>
        </p:nvSpPr>
        <p:spPr>
          <a:xfrm>
            <a:off x="3784354" y="2304232"/>
            <a:ext cx="451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如何确保编译过程是正确的？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880E95A6-10D7-EB19-8505-8489C44355E0}"/>
              </a:ext>
            </a:extLst>
          </p:cNvPr>
          <p:cNvSpPr txBox="1"/>
          <p:nvPr/>
        </p:nvSpPr>
        <p:spPr>
          <a:xfrm>
            <a:off x="1103316" y="1410468"/>
            <a:ext cx="45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转换过程正确性验证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2143747" y="4633481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直接风格函数式程序的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2671051" y="5350026"/>
            <a:ext cx="342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的转换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F9CB249-3262-01F4-61BB-8D33095CC4EE}"/>
              </a:ext>
            </a:extLst>
          </p:cNvPr>
          <p:cNvSpPr/>
          <p:nvPr/>
        </p:nvSpPr>
        <p:spPr>
          <a:xfrm>
            <a:off x="6556248" y="4778802"/>
            <a:ext cx="265176" cy="960792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7181089" y="4824545"/>
            <a:ext cx="26304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分别进行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正确性验证，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并组合起来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1739090" y="1969388"/>
            <a:ext cx="550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成熟的经过形式化验证的编译器：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880E95A6-10D7-EB19-8505-8489C44355E0}"/>
              </a:ext>
            </a:extLst>
          </p:cNvPr>
          <p:cNvSpPr txBox="1"/>
          <p:nvPr/>
        </p:nvSpPr>
        <p:spPr>
          <a:xfrm>
            <a:off x="960864" y="1367716"/>
            <a:ext cx="6934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与成熟的经验证的编译器后端相连接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1601930" y="2498886"/>
            <a:ext cx="770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中间语言转换为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形式的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编译器：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CompCertSSA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A7A23-63C6-D7CF-6E3A-8A60657B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37" y="3153364"/>
            <a:ext cx="7608727" cy="156458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B1B9FBB-2CA5-62F0-A8CF-A99561BFFAC9}"/>
              </a:ext>
            </a:extLst>
          </p:cNvPr>
          <p:cNvCxnSpPr>
            <a:cxnSpLocks/>
          </p:cNvCxnSpPr>
          <p:nvPr/>
        </p:nvCxnSpPr>
        <p:spPr>
          <a:xfrm flipV="1">
            <a:off x="5922992" y="4717950"/>
            <a:ext cx="0" cy="337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93EDFC-487E-BF90-859A-FF07CE59FCEA}"/>
              </a:ext>
            </a:extLst>
          </p:cNvPr>
          <p:cNvSpPr/>
          <p:nvPr/>
        </p:nvSpPr>
        <p:spPr>
          <a:xfrm>
            <a:off x="5487133" y="5058012"/>
            <a:ext cx="871718" cy="4206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C512B3F-593B-C6F2-14E7-83B5C9BED9B7}"/>
              </a:ext>
            </a:extLst>
          </p:cNvPr>
          <p:cNvCxnSpPr>
            <a:cxnSpLocks/>
          </p:cNvCxnSpPr>
          <p:nvPr/>
        </p:nvCxnSpPr>
        <p:spPr>
          <a:xfrm flipV="1">
            <a:off x="5910800" y="5478636"/>
            <a:ext cx="0" cy="337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3BFA33C-1838-5155-36B7-33CC615D95C4}"/>
              </a:ext>
            </a:extLst>
          </p:cNvPr>
          <p:cNvSpPr/>
          <p:nvPr/>
        </p:nvSpPr>
        <p:spPr>
          <a:xfrm>
            <a:off x="5487133" y="5816125"/>
            <a:ext cx="871718" cy="4206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1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目前已有工作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2780779" y="4541520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经过形式化验证的</a:t>
            </a: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298A5FC6-AFE2-D217-FFCA-9A4848206D47}"/>
              </a:ext>
            </a:extLst>
          </p:cNvPr>
          <p:cNvSpPr/>
          <p:nvPr/>
        </p:nvSpPr>
        <p:spPr>
          <a:xfrm>
            <a:off x="6681979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类似于</a:t>
            </a:r>
            <a:r>
              <a:rPr lang="en-US" altLang="zh-CN" dirty="0">
                <a:solidFill>
                  <a:schemeClr val="tx1"/>
                </a:solidFill>
              </a:rPr>
              <a:t>LLVM IR</a:t>
            </a:r>
            <a:r>
              <a:rPr lang="zh-CN" altLang="en-US" dirty="0">
                <a:solidFill>
                  <a:schemeClr val="tx1"/>
                </a:solidFill>
              </a:rPr>
              <a:t>的简化版</a:t>
            </a:r>
            <a:r>
              <a:rPr lang="en-US" altLang="zh-CN" dirty="0">
                <a:solidFill>
                  <a:schemeClr val="tx1"/>
                </a:solidFill>
              </a:rPr>
              <a:t>SSA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D285907C-5500-A237-5C27-20DB907E8FFE}"/>
              </a:ext>
            </a:extLst>
          </p:cNvPr>
          <p:cNvSpPr/>
          <p:nvPr/>
        </p:nvSpPr>
        <p:spPr>
          <a:xfrm>
            <a:off x="9294115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LLVM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2BE02496-BEB1-51A9-BE68-732AE5EC22C3}"/>
              </a:ext>
            </a:extLst>
          </p:cNvPr>
          <p:cNvSpPr/>
          <p:nvPr/>
        </p:nvSpPr>
        <p:spPr>
          <a:xfrm>
            <a:off x="4069843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1272568D-9087-71CC-E2C2-86ACCB04E595}"/>
              </a:ext>
            </a:extLst>
          </p:cNvPr>
          <p:cNvSpPr/>
          <p:nvPr/>
        </p:nvSpPr>
        <p:spPr>
          <a:xfrm>
            <a:off x="1457707" y="2545413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F8B813D-78EA-3E95-E175-5A01F583875C}"/>
              </a:ext>
            </a:extLst>
          </p:cNvPr>
          <p:cNvSpPr/>
          <p:nvPr/>
        </p:nvSpPr>
        <p:spPr>
          <a:xfrm>
            <a:off x="3387090" y="2860627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6A8D94E-81A7-A208-3AFE-350012F67FCD}"/>
              </a:ext>
            </a:extLst>
          </p:cNvPr>
          <p:cNvSpPr/>
          <p:nvPr/>
        </p:nvSpPr>
        <p:spPr>
          <a:xfrm>
            <a:off x="5993892" y="2841322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A95C225-9286-E7FB-24F1-A5A178D769FB}"/>
              </a:ext>
            </a:extLst>
          </p:cNvPr>
          <p:cNvSpPr/>
          <p:nvPr/>
        </p:nvSpPr>
        <p:spPr>
          <a:xfrm>
            <a:off x="8636131" y="2859645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32F5F3FD-FAC8-B0DF-E107-40D2CC6C9E9B}"/>
              </a:ext>
            </a:extLst>
          </p:cNvPr>
          <p:cNvSpPr/>
          <p:nvPr/>
        </p:nvSpPr>
        <p:spPr>
          <a:xfrm rot="5400000">
            <a:off x="4759091" y="1462493"/>
            <a:ext cx="416011" cy="5226557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0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589</Words>
  <Application>Microsoft Office PowerPoint</Application>
  <PresentationFormat>宽屏</PresentationFormat>
  <Paragraphs>102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Arial</vt:lpstr>
      <vt:lpstr>Arial Black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liu siyu</cp:lastModifiedBy>
  <cp:revision>191</cp:revision>
  <dcterms:created xsi:type="dcterms:W3CDTF">2021-11-22T04:20:28Z</dcterms:created>
  <dcterms:modified xsi:type="dcterms:W3CDTF">2022-12-13T14:46:13Z</dcterms:modified>
  <cp:contentStatus/>
</cp:coreProperties>
</file>